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306300" cy="7429500"/>
  <p:notesSz cx="7010400" cy="11490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0">
          <p15:clr>
            <a:srgbClr val="A4A3A4"/>
          </p15:clr>
        </p15:guide>
        <p15:guide id="2" pos="38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61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108" y="174"/>
      </p:cViewPr>
      <p:guideLst>
        <p:guide orient="horz" pos="2340"/>
        <p:guide pos="3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4134" y="96"/>
      </p:cViewPr>
      <p:guideLst>
        <p:guide orient="horz" pos="3619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49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t" anchorCtr="0" compatLnSpc="1">
            <a:prstTxWarp prst="textNoShape">
              <a:avLst/>
            </a:prstTxWarp>
          </a:bodyPr>
          <a:lstStyle>
            <a:lvl1pPr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7" y="2"/>
            <a:ext cx="3049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t" anchorCtr="0" compatLnSpc="1">
            <a:prstTxWarp prst="textNoShape">
              <a:avLst/>
            </a:prstTxWarp>
          </a:bodyPr>
          <a:lstStyle>
            <a:lvl1pPr algn="r"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890250"/>
            <a:ext cx="3049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b" anchorCtr="0" compatLnSpc="1">
            <a:prstTxWarp prst="textNoShape">
              <a:avLst/>
            </a:prstTxWarp>
          </a:bodyPr>
          <a:lstStyle>
            <a:lvl1pPr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7" y="10890250"/>
            <a:ext cx="3049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b" anchorCtr="0" compatLnSpc="1">
            <a:prstTxWarp prst="textNoShape">
              <a:avLst/>
            </a:prstTxWarp>
          </a:bodyPr>
          <a:lstStyle>
            <a:lvl1pPr algn="r" defTabSz="781050">
              <a:defRPr sz="900" smtClean="0"/>
            </a:lvl1pPr>
          </a:lstStyle>
          <a:p>
            <a:pPr>
              <a:defRPr/>
            </a:pPr>
            <a:fld id="{F153375A-2038-4292-BBD0-A9787172BACA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448601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3038475" cy="576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42" y="3"/>
            <a:ext cx="3038475" cy="576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32D2B-74AA-4918-BE8A-8B8CE477BDC9}" type="datetimeFigureOut">
              <a:rPr lang="es-MX" smtClean="0"/>
              <a:t>06/10/2016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3688" y="1436688"/>
            <a:ext cx="6423025" cy="3878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5529265"/>
            <a:ext cx="5607050" cy="4524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4" y="10914065"/>
            <a:ext cx="3038475" cy="5762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42" y="10914065"/>
            <a:ext cx="3038475" cy="5762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F708B-FB53-4C55-9FC2-B695815D3F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472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2339" y="2308227"/>
            <a:ext cx="10461625" cy="15922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46264" y="4210050"/>
            <a:ext cx="8613775" cy="1898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839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2" y="1733550"/>
            <a:ext cx="11074400" cy="490378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484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921751" y="296863"/>
            <a:ext cx="2768600" cy="634047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296863"/>
            <a:ext cx="8153399" cy="6340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207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5952" y="1733550"/>
            <a:ext cx="11074400" cy="49037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742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550" y="4773614"/>
            <a:ext cx="10461625" cy="14763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71550" y="3149602"/>
            <a:ext cx="10461625" cy="16240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52269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5950" y="1733550"/>
            <a:ext cx="5461000" cy="490378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29350" y="1733550"/>
            <a:ext cx="5461000" cy="490378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26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5950" y="1663702"/>
            <a:ext cx="5437188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5950" y="2355851"/>
            <a:ext cx="5437188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251577" y="1663702"/>
            <a:ext cx="5438774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251577" y="2355851"/>
            <a:ext cx="5438774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268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435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845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3" y="295276"/>
            <a:ext cx="4048125" cy="1258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11715" y="295276"/>
            <a:ext cx="6878637" cy="63420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5953" y="1554165"/>
            <a:ext cx="4048125" cy="508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89756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414" y="5200652"/>
            <a:ext cx="7385050" cy="61436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11414" y="663575"/>
            <a:ext cx="7385050" cy="445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11414" y="5815016"/>
            <a:ext cx="7385050" cy="8715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2543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0 Imagen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146050"/>
            <a:ext cx="1057275" cy="331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Text Box 20"/>
          <p:cNvSpPr txBox="1">
            <a:spLocks noChangeArrowheads="1"/>
          </p:cNvSpPr>
          <p:nvPr/>
        </p:nvSpPr>
        <p:spPr bwMode="auto">
          <a:xfrm>
            <a:off x="10814050" y="-66675"/>
            <a:ext cx="122872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0" b="1" dirty="0" smtClean="0"/>
              <a:t>SIS-SS-02-P</a:t>
            </a:r>
            <a:endParaRPr lang="es-ES_tradnl" b="1" dirty="0" smtClean="0"/>
          </a:p>
        </p:txBody>
      </p:sp>
      <p:sp>
        <p:nvSpPr>
          <p:cNvPr id="1027" name="Line 21"/>
          <p:cNvSpPr>
            <a:spLocks noChangeShapeType="1"/>
          </p:cNvSpPr>
          <p:nvPr/>
        </p:nvSpPr>
        <p:spPr bwMode="auto">
          <a:xfrm flipH="1">
            <a:off x="104774" y="475177"/>
            <a:ext cx="120681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028" name="Rectangle 25"/>
          <p:cNvSpPr>
            <a:spLocks noChangeArrowheads="1"/>
          </p:cNvSpPr>
          <p:nvPr/>
        </p:nvSpPr>
        <p:spPr bwMode="auto">
          <a:xfrm>
            <a:off x="95251" y="114300"/>
            <a:ext cx="12077699" cy="7141177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MX" altLang="es-MX" smtClean="0"/>
          </a:p>
        </p:txBody>
      </p:sp>
      <p:sp>
        <p:nvSpPr>
          <p:cNvPr id="1029" name="Rectangle 36"/>
          <p:cNvSpPr>
            <a:spLocks noChangeArrowheads="1"/>
          </p:cNvSpPr>
          <p:nvPr userDrawn="1"/>
        </p:nvSpPr>
        <p:spPr bwMode="auto">
          <a:xfrm>
            <a:off x="1320800" y="114300"/>
            <a:ext cx="8928101" cy="351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 anchor="ctr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s-MX" sz="1100" b="1" dirty="0" smtClean="0">
                <a:solidFill>
                  <a:schemeClr val="tx2"/>
                </a:solidFill>
              </a:rPr>
              <a:t>H O J A   D I A R I A   D E   C O</a:t>
            </a:r>
            <a:r>
              <a:rPr lang="en-US" altLang="es-MX" sz="1100" b="1" baseline="0" dirty="0" smtClean="0">
                <a:solidFill>
                  <a:schemeClr val="tx2"/>
                </a:solidFill>
              </a:rPr>
              <a:t> N S U L T A</a:t>
            </a:r>
            <a:r>
              <a:rPr lang="en-US" altLang="es-MX" sz="1100" b="1" dirty="0" smtClean="0">
                <a:solidFill>
                  <a:schemeClr val="tx2"/>
                </a:solidFill>
              </a:rPr>
              <a:t>   E X T E R N A   D</a:t>
            </a:r>
            <a:r>
              <a:rPr lang="en-US" altLang="es-MX" sz="1100" b="1" baseline="0" dirty="0" smtClean="0">
                <a:solidFill>
                  <a:schemeClr val="tx2"/>
                </a:solidFill>
              </a:rPr>
              <a:t> </a:t>
            </a:r>
            <a:r>
              <a:rPr lang="en-US" altLang="es-MX" sz="1100" b="1" dirty="0" smtClean="0">
                <a:solidFill>
                  <a:schemeClr val="tx2"/>
                </a:solidFill>
              </a:rPr>
              <a:t>E   S</a:t>
            </a:r>
            <a:r>
              <a:rPr lang="en-US" altLang="es-MX" sz="1100" b="1" baseline="0" dirty="0" smtClean="0">
                <a:solidFill>
                  <a:schemeClr val="tx2"/>
                </a:solidFill>
              </a:rPr>
              <a:t> A L U D   B U C A L .  I N T R A M U R O S</a:t>
            </a:r>
            <a:endParaRPr lang="en-US" altLang="es-MX" sz="1100" b="1" dirty="0" smtClean="0">
              <a:solidFill>
                <a:schemeClr val="tx2"/>
              </a:solidFill>
            </a:endParaRPr>
          </a:p>
        </p:txBody>
      </p:sp>
      <p:grpSp>
        <p:nvGrpSpPr>
          <p:cNvPr id="1030" name="Group 44"/>
          <p:cNvGrpSpPr>
            <a:grpSpLocks/>
          </p:cNvGrpSpPr>
          <p:nvPr userDrawn="1"/>
        </p:nvGrpSpPr>
        <p:grpSpPr bwMode="auto">
          <a:xfrm>
            <a:off x="9966325" y="176213"/>
            <a:ext cx="2012950" cy="333488"/>
            <a:chOff x="3368" y="354"/>
            <a:chExt cx="1268" cy="323"/>
          </a:xfrm>
        </p:grpSpPr>
        <p:sp>
          <p:nvSpPr>
            <p:cNvPr id="1032" name="Text Box 45"/>
            <p:cNvSpPr txBox="1">
              <a:spLocks noChangeArrowheads="1"/>
            </p:cNvSpPr>
            <p:nvPr userDrawn="1"/>
          </p:nvSpPr>
          <p:spPr bwMode="auto">
            <a:xfrm>
              <a:off x="3368" y="369"/>
              <a:ext cx="400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 defTabSz="968375"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8375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s-ES_tradnl" sz="800" b="1" dirty="0" smtClean="0"/>
                <a:t>FECHA:</a:t>
              </a:r>
              <a:endParaRPr lang="es-ES_tradnl" sz="1100" b="1" dirty="0" smtClean="0"/>
            </a:p>
          </p:txBody>
        </p:sp>
        <p:sp>
          <p:nvSpPr>
            <p:cNvPr id="1033" name="Text Box 46"/>
            <p:cNvSpPr txBox="1">
              <a:spLocks noChangeArrowheads="1"/>
            </p:cNvSpPr>
            <p:nvPr userDrawn="1"/>
          </p:nvSpPr>
          <p:spPr bwMode="auto">
            <a:xfrm>
              <a:off x="3706" y="487"/>
              <a:ext cx="93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 defTabSz="968375"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8375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s-ES_tradnl" sz="600" b="1" dirty="0" smtClean="0"/>
                <a:t>     DÍA                 MES              AÑO</a:t>
              </a:r>
              <a:endParaRPr lang="es-ES_tradnl" sz="600" dirty="0" smtClean="0">
                <a:latin typeface="Times New Roman" pitchFamily="18" charset="0"/>
              </a:endParaRPr>
            </a:p>
          </p:txBody>
        </p:sp>
        <p:grpSp>
          <p:nvGrpSpPr>
            <p:cNvPr id="1034" name="Group 47"/>
            <p:cNvGrpSpPr>
              <a:grpSpLocks/>
            </p:cNvGrpSpPr>
            <p:nvPr userDrawn="1"/>
          </p:nvGrpSpPr>
          <p:grpSpPr bwMode="auto">
            <a:xfrm>
              <a:off x="3702" y="354"/>
              <a:ext cx="931" cy="162"/>
              <a:chOff x="3702" y="360"/>
              <a:chExt cx="931" cy="162"/>
            </a:xfrm>
          </p:grpSpPr>
          <p:sp>
            <p:nvSpPr>
              <p:cNvPr id="1035" name="Rectangle 48"/>
              <p:cNvSpPr>
                <a:spLocks noChangeArrowheads="1"/>
              </p:cNvSpPr>
              <p:nvPr userDrawn="1"/>
            </p:nvSpPr>
            <p:spPr bwMode="auto">
              <a:xfrm>
                <a:off x="3702" y="360"/>
                <a:ext cx="931" cy="16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>
                <a:lvl1pPr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s-MX" altLang="es-MX" smtClean="0"/>
              </a:p>
            </p:txBody>
          </p:sp>
          <p:sp>
            <p:nvSpPr>
              <p:cNvPr id="1036" name="Line 49"/>
              <p:cNvSpPr>
                <a:spLocks noChangeShapeType="1"/>
              </p:cNvSpPr>
              <p:nvPr userDrawn="1"/>
            </p:nvSpPr>
            <p:spPr bwMode="auto">
              <a:xfrm flipV="1">
                <a:off x="4325" y="363"/>
                <a:ext cx="0" cy="15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037" name="Line 50"/>
              <p:cNvSpPr>
                <a:spLocks noChangeShapeType="1"/>
              </p:cNvSpPr>
              <p:nvPr userDrawn="1"/>
            </p:nvSpPr>
            <p:spPr bwMode="auto">
              <a:xfrm flipV="1">
                <a:off x="4016" y="363"/>
                <a:ext cx="0" cy="1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038" name="Line 51"/>
              <p:cNvSpPr>
                <a:spLocks noChangeShapeType="1"/>
              </p:cNvSpPr>
              <p:nvPr userDrawn="1"/>
            </p:nvSpPr>
            <p:spPr bwMode="auto">
              <a:xfrm>
                <a:off x="3861" y="447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39" name="Line 52"/>
              <p:cNvSpPr>
                <a:spLocks noChangeShapeType="1"/>
              </p:cNvSpPr>
              <p:nvPr userDrawn="1"/>
            </p:nvSpPr>
            <p:spPr bwMode="auto">
              <a:xfrm>
                <a:off x="4477" y="442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40" name="Line 53"/>
              <p:cNvSpPr>
                <a:spLocks noChangeShapeType="1"/>
              </p:cNvSpPr>
              <p:nvPr userDrawn="1"/>
            </p:nvSpPr>
            <p:spPr bwMode="auto">
              <a:xfrm>
                <a:off x="4171" y="445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</p:grpSp>
      <p:sp>
        <p:nvSpPr>
          <p:cNvPr id="17" name="Text Box 381"/>
          <p:cNvSpPr txBox="1">
            <a:spLocks noChangeArrowheads="1"/>
          </p:cNvSpPr>
          <p:nvPr userDrawn="1"/>
        </p:nvSpPr>
        <p:spPr bwMode="auto">
          <a:xfrm>
            <a:off x="10972021" y="7246333"/>
            <a:ext cx="1200929" cy="23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s-ES_tradnl" altLang="es-MX" sz="900" b="1" dirty="0" smtClean="0"/>
              <a:t>SIS-2017</a:t>
            </a:r>
            <a:endParaRPr lang="es-ES_tradnl" altLang="es-MX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2pPr>
      <a:lvl3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3pPr>
      <a:lvl4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4pPr>
      <a:lvl5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5pPr>
      <a:lvl6pPr marL="4572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6pPr>
      <a:lvl7pPr marL="9144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7pPr>
      <a:lvl8pPr marL="13716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8pPr>
      <a:lvl9pPr marL="18288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9pPr>
    </p:titleStyle>
    <p:bodyStyle>
      <a:lvl1pPr marL="363538" indent="-363538" algn="l" defTabSz="96837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7400" indent="-303213" algn="l" defTabSz="968375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9675" indent="-241300" algn="l" defTabSz="968375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93863" indent="-241300" algn="l" defTabSz="968375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780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352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924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496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068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0" name="Conector recto 309"/>
          <p:cNvCxnSpPr/>
          <p:nvPr/>
        </p:nvCxnSpPr>
        <p:spPr bwMode="auto">
          <a:xfrm>
            <a:off x="3614879" y="3473450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1" name="Conector recto 310"/>
          <p:cNvCxnSpPr/>
          <p:nvPr/>
        </p:nvCxnSpPr>
        <p:spPr bwMode="auto">
          <a:xfrm>
            <a:off x="3614879" y="3746500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2" name="Conector recto 371"/>
          <p:cNvCxnSpPr/>
          <p:nvPr/>
        </p:nvCxnSpPr>
        <p:spPr bwMode="auto">
          <a:xfrm>
            <a:off x="3614879" y="4304403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3" name="Conector recto 372"/>
          <p:cNvCxnSpPr/>
          <p:nvPr/>
        </p:nvCxnSpPr>
        <p:spPr bwMode="auto">
          <a:xfrm>
            <a:off x="3614879" y="4577453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5" name="Conector recto 374"/>
          <p:cNvCxnSpPr/>
          <p:nvPr/>
        </p:nvCxnSpPr>
        <p:spPr bwMode="auto">
          <a:xfrm>
            <a:off x="3614879" y="5126065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6" name="Conector recto 375"/>
          <p:cNvCxnSpPr/>
          <p:nvPr/>
        </p:nvCxnSpPr>
        <p:spPr bwMode="auto">
          <a:xfrm>
            <a:off x="3614879" y="5399115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8" name="Conector recto 377"/>
          <p:cNvCxnSpPr/>
          <p:nvPr/>
        </p:nvCxnSpPr>
        <p:spPr bwMode="auto">
          <a:xfrm>
            <a:off x="3614879" y="5926248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9" name="Conector recto 378"/>
          <p:cNvCxnSpPr/>
          <p:nvPr/>
        </p:nvCxnSpPr>
        <p:spPr bwMode="auto">
          <a:xfrm>
            <a:off x="3614879" y="6199298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1" name="Conector recto 380"/>
          <p:cNvCxnSpPr/>
          <p:nvPr/>
        </p:nvCxnSpPr>
        <p:spPr bwMode="auto">
          <a:xfrm>
            <a:off x="3614879" y="6724821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2" name="Conector recto 381"/>
          <p:cNvCxnSpPr/>
          <p:nvPr/>
        </p:nvCxnSpPr>
        <p:spPr bwMode="auto">
          <a:xfrm>
            <a:off x="3614879" y="6997871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9" name="Text Box 368"/>
          <p:cNvSpPr txBox="1">
            <a:spLocks noChangeArrowheads="1"/>
          </p:cNvSpPr>
          <p:nvPr/>
        </p:nvSpPr>
        <p:spPr bwMode="auto">
          <a:xfrm>
            <a:off x="3547200" y="3146772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76" name="Text Box 93"/>
          <p:cNvSpPr txBox="1">
            <a:spLocks noChangeArrowheads="1"/>
          </p:cNvSpPr>
          <p:nvPr/>
        </p:nvSpPr>
        <p:spPr bwMode="auto">
          <a:xfrm rot="16200000" flipH="1">
            <a:off x="2189821" y="1484256"/>
            <a:ext cx="1861816" cy="15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FECHA DE NACIMIENTO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EDAD</a:t>
            </a: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 smtClean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CLAVE DE LA EDAD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/>
              <a:t>SEXO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/>
              <a:t>INDÍGENA </a:t>
            </a:r>
            <a:endParaRPr lang="es-ES_tradnl" altLang="es-MX" sz="700" b="1" dirty="0" smtClean="0"/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SEGURO POPULAR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PROSPERA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DERECHOHABIENCIA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 smtClean="0"/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MEDICIONES </a:t>
            </a:r>
            <a:r>
              <a:rPr lang="es-ES_tradnl" altLang="es-MX" sz="700" b="1" dirty="0"/>
              <a:t>PESO/TALLA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 smtClean="0"/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/>
              <a:t>DIFICULTAD PARA (DISCAPACIDAD)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MIGRANTE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/>
              <a:t>RELACIÓN TEMPORAL POR </a:t>
            </a:r>
            <a:r>
              <a:rPr lang="es-ES_tradnl" altLang="es-MX" sz="700" b="1" dirty="0" smtClean="0"/>
              <a:t>MOTIVO</a:t>
            </a:r>
            <a:endParaRPr lang="es-ES_tradnl" altLang="es-MX" sz="700" b="1" dirty="0"/>
          </a:p>
        </p:txBody>
      </p:sp>
      <p:sp>
        <p:nvSpPr>
          <p:cNvPr id="122" name="Text Box 368"/>
          <p:cNvSpPr txBox="1">
            <a:spLocks noChangeArrowheads="1"/>
          </p:cNvSpPr>
          <p:nvPr/>
        </p:nvSpPr>
        <p:spPr bwMode="auto">
          <a:xfrm>
            <a:off x="2540024" y="3063671"/>
            <a:ext cx="1411567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1   2                  3              4</a:t>
            </a:r>
            <a:endParaRPr lang="es-ES_tradnl" altLang="es-MX" sz="700" b="1" dirty="0"/>
          </a:p>
        </p:txBody>
      </p:sp>
      <p:sp>
        <p:nvSpPr>
          <p:cNvPr id="307" name="Text Box 368"/>
          <p:cNvSpPr txBox="1">
            <a:spLocks noChangeArrowheads="1"/>
          </p:cNvSpPr>
          <p:nvPr/>
        </p:nvSpPr>
        <p:spPr bwMode="auto">
          <a:xfrm>
            <a:off x="3319515" y="3160156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9" name="Rectángulo 328"/>
          <p:cNvSpPr/>
          <p:nvPr/>
        </p:nvSpPr>
        <p:spPr bwMode="auto">
          <a:xfrm>
            <a:off x="4008440" y="3124868"/>
            <a:ext cx="8154000" cy="82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60" name="Rectángulo 259"/>
          <p:cNvSpPr/>
          <p:nvPr/>
        </p:nvSpPr>
        <p:spPr bwMode="auto">
          <a:xfrm>
            <a:off x="107673" y="3121964"/>
            <a:ext cx="2491200" cy="82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61" name="Rectángulo 260"/>
          <p:cNvSpPr/>
          <p:nvPr/>
        </p:nvSpPr>
        <p:spPr bwMode="auto">
          <a:xfrm>
            <a:off x="2855902" y="3122336"/>
            <a:ext cx="367200" cy="82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05" name="Rectángulo 304"/>
          <p:cNvSpPr/>
          <p:nvPr/>
        </p:nvSpPr>
        <p:spPr bwMode="auto">
          <a:xfrm>
            <a:off x="3767590" y="3120897"/>
            <a:ext cx="108000" cy="864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62" name="Rectángulo 261"/>
          <p:cNvSpPr/>
          <p:nvPr/>
        </p:nvSpPr>
        <p:spPr bwMode="auto">
          <a:xfrm>
            <a:off x="3353250" y="3123278"/>
            <a:ext cx="252000" cy="864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120" name="Text Box 365"/>
          <p:cNvSpPr txBox="1">
            <a:spLocks noChangeArrowheads="1"/>
          </p:cNvSpPr>
          <p:nvPr/>
        </p:nvSpPr>
        <p:spPr bwMode="auto">
          <a:xfrm rot="16200000" flipH="1">
            <a:off x="8458374" y="-558080"/>
            <a:ext cx="1858570" cy="5627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610"/>
              </a:lnSpc>
              <a:spcBef>
                <a:spcPts val="0"/>
              </a:spcBef>
              <a:spcAft>
                <a:spcPts val="600"/>
              </a:spcAft>
            </a:pPr>
            <a:r>
              <a:rPr lang="es-MX" altLang="es-MX" sz="700" b="1" dirty="0" smtClean="0"/>
              <a:t>PRIMERA </a:t>
            </a:r>
            <a:r>
              <a:rPr lang="es-MX" altLang="es-MX" sz="700" b="1" dirty="0"/>
              <a:t>VEZ EN EL AÑO</a:t>
            </a:r>
          </a:p>
          <a:p>
            <a:pPr>
              <a:lnSpc>
                <a:spcPts val="610"/>
              </a:lnSpc>
              <a:spcBef>
                <a:spcPts val="0"/>
              </a:spcBef>
              <a:spcAft>
                <a:spcPts val="600"/>
              </a:spcAft>
            </a:pPr>
            <a:r>
              <a:rPr lang="es-ES_tradnl" altLang="es-MX" sz="700" b="1" dirty="0" smtClean="0"/>
              <a:t>CONTROL </a:t>
            </a:r>
            <a:r>
              <a:rPr lang="es-ES_tradnl" altLang="es-MX" sz="700" b="1" dirty="0"/>
              <a:t>DE PLACA </a:t>
            </a:r>
            <a:r>
              <a:rPr lang="es-ES_tradnl" altLang="es-MX" sz="700" b="1" dirty="0" smtClean="0"/>
              <a:t>              BACTERIANA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ES_tradnl" altLang="es-MX" sz="700" b="1" dirty="0"/>
              <a:t>INST. TÉCNICA </a:t>
            </a:r>
            <a:r>
              <a:rPr lang="es-ES_tradnl" altLang="es-MX" sz="700" b="1" dirty="0" smtClean="0"/>
              <a:t>CEPILLADO 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ES_tradnl" altLang="es-MX" sz="700" b="1" dirty="0"/>
              <a:t>INST. DE </a:t>
            </a:r>
            <a:r>
              <a:rPr lang="es-ES_tradnl" altLang="es-MX" sz="700" b="1" dirty="0" smtClean="0"/>
              <a:t>USO </a:t>
            </a:r>
            <a:r>
              <a:rPr lang="es-ES_tradnl" altLang="es-MX" sz="700" b="1" dirty="0"/>
              <a:t>HILO </a:t>
            </a:r>
            <a:r>
              <a:rPr lang="es-ES_tradnl" altLang="es-MX" sz="700" b="1" dirty="0" smtClean="0"/>
              <a:t>DENTAL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ES_tradnl" altLang="es-MX" sz="700" b="1" dirty="0" smtClean="0"/>
              <a:t>PROFILAXIS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ES_tradnl" altLang="es-MX" sz="700" b="1" dirty="0"/>
              <a:t>DE HIGIENE DE </a:t>
            </a:r>
            <a:r>
              <a:rPr lang="es-ES_tradnl" altLang="es-MX" sz="700" b="1" dirty="0" smtClean="0"/>
              <a:t>PRÓTESIS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ES_tradnl" altLang="es-MX" sz="700" b="1" dirty="0"/>
              <a:t>DE TEJIDOS </a:t>
            </a:r>
            <a:r>
              <a:rPr lang="es-ES_tradnl" altLang="es-MX" sz="700" b="1" dirty="0" smtClean="0"/>
              <a:t>BUCALES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600" b="1" dirty="0"/>
              <a:t>INSTRUCCIÓN </a:t>
            </a:r>
            <a:r>
              <a:rPr lang="es-MX" altLang="es-MX" sz="600" b="1" dirty="0" smtClean="0"/>
              <a:t>DE AUTOEXAMEN                     DE </a:t>
            </a:r>
            <a:r>
              <a:rPr lang="es-MX" altLang="es-MX" sz="600" b="1" dirty="0"/>
              <a:t>CAVIDAD </a:t>
            </a:r>
            <a:r>
              <a:rPr lang="es-MX" altLang="es-MX" sz="600" b="1" dirty="0" smtClean="0"/>
              <a:t>BUCAL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/>
              <a:t>APLICACIÓN TÓPICA DE </a:t>
            </a:r>
            <a:r>
              <a:rPr lang="es-MX" altLang="es-MX" sz="700" b="1" dirty="0" smtClean="0"/>
              <a:t>FLÚOR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 smtClean="0"/>
              <a:t>ODONTOXESIS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/>
              <a:t>APLICACIÓN DE BARNIZ CON </a:t>
            </a:r>
            <a:r>
              <a:rPr lang="es-MX" altLang="es-MX" sz="700" b="1" dirty="0" smtClean="0"/>
              <a:t>     FLÚOR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/>
              <a:t>SELLADO DE FOSETAS Y </a:t>
            </a:r>
            <a:r>
              <a:rPr lang="es-MX" altLang="es-MX" sz="700" b="1" dirty="0" smtClean="0"/>
              <a:t>             FISURAS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 smtClean="0"/>
              <a:t>AMALGAMA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 smtClean="0"/>
              <a:t>RESINAS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/>
              <a:t>IONÓMETRO DE </a:t>
            </a:r>
            <a:r>
              <a:rPr lang="es-MX" altLang="es-MX" sz="700" b="1" dirty="0" smtClean="0"/>
              <a:t>VIDRIO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/>
              <a:t>CURACIÓN CON MATERIAL </a:t>
            </a:r>
            <a:r>
              <a:rPr lang="es-MX" altLang="es-MX" sz="700" b="1" dirty="0" smtClean="0"/>
              <a:t>TEMPORAL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/>
              <a:t>PIEZA </a:t>
            </a:r>
            <a:r>
              <a:rPr lang="es-MX" altLang="es-MX" sz="700" b="1" dirty="0" smtClean="0"/>
              <a:t>TEMPORAL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/>
              <a:t>PIEZA </a:t>
            </a:r>
            <a:r>
              <a:rPr lang="es-MX" altLang="es-MX" sz="700" b="1" dirty="0" smtClean="0"/>
              <a:t>PERMANENTE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/>
              <a:t>TERAPIA </a:t>
            </a:r>
            <a:r>
              <a:rPr lang="es-MX" altLang="es-MX" sz="700" b="1" dirty="0" smtClean="0"/>
              <a:t>PULPAR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/>
              <a:t>CIRUGÍA </a:t>
            </a:r>
            <a:r>
              <a:rPr lang="es-MX" altLang="es-MX" sz="700" b="1" dirty="0" smtClean="0"/>
              <a:t>BUCAL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/>
              <a:t>FÁRMACO TERAPIA </a:t>
            </a:r>
            <a:endParaRPr lang="es-MX" altLang="es-MX" sz="700" b="1" dirty="0" smtClean="0"/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/>
              <a:t>OTRAS </a:t>
            </a:r>
            <a:r>
              <a:rPr lang="es-MX" altLang="es-MX" sz="700" b="1" dirty="0" smtClean="0"/>
              <a:t>ATENCIONES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 smtClean="0"/>
              <a:t>RADIOGRAFÍAS</a:t>
            </a:r>
          </a:p>
          <a:p>
            <a:pPr>
              <a:lnSpc>
                <a:spcPts val="610"/>
              </a:lnSpc>
              <a:spcBef>
                <a:spcPts val="0"/>
              </a:spcBef>
              <a:spcAft>
                <a:spcPts val="700"/>
              </a:spcAft>
            </a:pPr>
            <a:r>
              <a:rPr lang="es-MX" altLang="es-MX" sz="700" b="1" dirty="0"/>
              <a:t>TRATAMIENTO INTEGRAL </a:t>
            </a:r>
            <a:r>
              <a:rPr lang="es-MX" altLang="es-MX" sz="700" b="1" dirty="0" smtClean="0"/>
              <a:t>TERMINADO</a:t>
            </a:r>
          </a:p>
          <a:p>
            <a:pPr>
              <a:lnSpc>
                <a:spcPts val="610"/>
              </a:lnSpc>
              <a:spcBef>
                <a:spcPts val="0"/>
              </a:spcBef>
              <a:spcAft>
                <a:spcPts val="700"/>
              </a:spcAft>
            </a:pPr>
            <a:r>
              <a:rPr lang="es-MX" altLang="es-MX" sz="700" b="1" dirty="0"/>
              <a:t>CONSULTA </a:t>
            </a:r>
            <a:r>
              <a:rPr lang="es-MX" altLang="es-MX" sz="700" b="1" dirty="0" smtClean="0"/>
              <a:t>INTEGRADA                      </a:t>
            </a:r>
            <a:r>
              <a:rPr lang="es-MX" altLang="es-MX" sz="700" b="1" dirty="0"/>
              <a:t>LÍNEA DE </a:t>
            </a:r>
            <a:r>
              <a:rPr lang="es-MX" altLang="es-MX" sz="700" b="1" dirty="0" smtClean="0"/>
              <a:t>VIDA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 smtClean="0"/>
              <a:t>PRESENTA CARTILLA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 smtClean="0"/>
              <a:t>REFERIDO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 smtClean="0"/>
              <a:t>CONTRAREFERIDO</a:t>
            </a:r>
          </a:p>
          <a:p>
            <a:pPr>
              <a:lnSpc>
                <a:spcPts val="610"/>
              </a:lnSpc>
              <a:spcBef>
                <a:spcPts val="50"/>
              </a:spcBef>
              <a:spcAft>
                <a:spcPts val="700"/>
              </a:spcAft>
            </a:pPr>
            <a:r>
              <a:rPr lang="es-MX" altLang="es-MX" sz="700" b="1" dirty="0" smtClean="0"/>
              <a:t>UNIDAD </a:t>
            </a:r>
            <a:r>
              <a:rPr lang="es-MX" altLang="es-MX" sz="700" b="1" dirty="0"/>
              <a:t>CONSULTANTE TM</a:t>
            </a:r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 flipH="1">
            <a:off x="102288" y="3116862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21" name="Line 102"/>
          <p:cNvSpPr>
            <a:spLocks noChangeShapeType="1"/>
          </p:cNvSpPr>
          <p:nvPr/>
        </p:nvSpPr>
        <p:spPr bwMode="auto">
          <a:xfrm>
            <a:off x="102765" y="3211150"/>
            <a:ext cx="12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9" name="Line 58"/>
          <p:cNvSpPr>
            <a:spLocks noChangeShapeType="1"/>
          </p:cNvSpPr>
          <p:nvPr/>
        </p:nvSpPr>
        <p:spPr bwMode="auto">
          <a:xfrm>
            <a:off x="3348827" y="1414109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01" name="Text Box 351"/>
          <p:cNvSpPr txBox="1">
            <a:spLocks noChangeArrowheads="1"/>
          </p:cNvSpPr>
          <p:nvPr/>
        </p:nvSpPr>
        <p:spPr bwMode="auto">
          <a:xfrm>
            <a:off x="6741667" y="1551600"/>
            <a:ext cx="1075096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 dirty="0"/>
              <a:t>ESQUEMA BÁSICO</a:t>
            </a:r>
            <a:endParaRPr lang="es-ES_tradnl" altLang="es-MX" dirty="0"/>
          </a:p>
        </p:txBody>
      </p:sp>
      <p:sp>
        <p:nvSpPr>
          <p:cNvPr id="71" name="Line 46"/>
          <p:cNvSpPr>
            <a:spLocks noChangeShapeType="1"/>
          </p:cNvSpPr>
          <p:nvPr/>
        </p:nvSpPr>
        <p:spPr bwMode="auto">
          <a:xfrm>
            <a:off x="3103970" y="1414109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7" name="Line 46"/>
          <p:cNvSpPr>
            <a:spLocks noChangeShapeType="1"/>
          </p:cNvSpPr>
          <p:nvPr/>
        </p:nvSpPr>
        <p:spPr bwMode="auto">
          <a:xfrm>
            <a:off x="2983320" y="1414109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04" name="Line 345"/>
          <p:cNvSpPr>
            <a:spLocks noChangeShapeType="1"/>
          </p:cNvSpPr>
          <p:nvPr/>
        </p:nvSpPr>
        <p:spPr bwMode="auto">
          <a:xfrm>
            <a:off x="6721087" y="1711678"/>
            <a:ext cx="111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23" name="Text Box 369"/>
          <p:cNvSpPr txBox="1">
            <a:spLocks noChangeArrowheads="1"/>
          </p:cNvSpPr>
          <p:nvPr/>
        </p:nvSpPr>
        <p:spPr bwMode="auto">
          <a:xfrm rot="10800000" flipV="1">
            <a:off x="9466581" y="1683938"/>
            <a:ext cx="922321" cy="27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670" b="1" dirty="0" smtClean="0"/>
              <a:t>EXTRAC-</a:t>
            </a:r>
          </a:p>
          <a:p>
            <a:pPr algn="ctr"/>
            <a:r>
              <a:rPr lang="es-ES_tradnl" altLang="es-MX" sz="670" b="1" dirty="0" smtClean="0"/>
              <a:t>CIONES</a:t>
            </a:r>
            <a:endParaRPr lang="es-ES_tradnl" altLang="es-MX" sz="670" dirty="0"/>
          </a:p>
        </p:txBody>
      </p:sp>
      <p:sp>
        <p:nvSpPr>
          <p:cNvPr id="103" name="Text Box 351"/>
          <p:cNvSpPr txBox="1">
            <a:spLocks noChangeArrowheads="1"/>
          </p:cNvSpPr>
          <p:nvPr/>
        </p:nvSpPr>
        <p:spPr bwMode="auto">
          <a:xfrm>
            <a:off x="6688846" y="1411928"/>
            <a:ext cx="2292778" cy="208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 dirty="0"/>
              <a:t>ATENCIÓN PREVENTIVA</a:t>
            </a:r>
            <a:endParaRPr lang="es-ES_tradnl" altLang="es-MX" dirty="0"/>
          </a:p>
        </p:txBody>
      </p:sp>
      <p:sp>
        <p:nvSpPr>
          <p:cNvPr id="72" name="Line 59"/>
          <p:cNvSpPr>
            <a:spLocks noChangeShapeType="1"/>
          </p:cNvSpPr>
          <p:nvPr/>
        </p:nvSpPr>
        <p:spPr bwMode="auto">
          <a:xfrm>
            <a:off x="3762820" y="1414109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10" name="Line 345"/>
          <p:cNvSpPr>
            <a:spLocks noChangeShapeType="1"/>
          </p:cNvSpPr>
          <p:nvPr/>
        </p:nvSpPr>
        <p:spPr bwMode="auto">
          <a:xfrm>
            <a:off x="9721473" y="1949226"/>
            <a:ext cx="40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" name="CuadroTexto 1"/>
          <p:cNvSpPr txBox="1"/>
          <p:nvPr/>
        </p:nvSpPr>
        <p:spPr>
          <a:xfrm>
            <a:off x="68991" y="806707"/>
            <a:ext cx="428768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TIPO DE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PERSONAL: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PASANTE EN ODONTOLOGÍA,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2.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ODONTÓLOGO,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3.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ODONTÓLOGO ESPECIALISTA,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88.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OTROS</a:t>
            </a:r>
            <a:endParaRPr lang="es-MX" sz="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300"/>
              </a:spcBef>
            </a:pP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SERVICIO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.ODONTOLOGÍA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ODONTOPEDIATRÍA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ODONTOLOGÍA 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ESPECIALIZADA,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88.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OTROS</a:t>
            </a:r>
          </a:p>
          <a:p>
            <a:pPr>
              <a:spcBef>
                <a:spcPts val="300"/>
              </a:spcBef>
            </a:pP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RT (RELACIÓN TEMPORAL POR MOTIVO): 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.PRIMERA VEZ,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.SUBSECUENTE </a:t>
            </a:r>
          </a:p>
        </p:txBody>
      </p:sp>
      <p:sp>
        <p:nvSpPr>
          <p:cNvPr id="91" name="Line 338"/>
          <p:cNvSpPr>
            <a:spLocks noChangeShapeType="1"/>
          </p:cNvSpPr>
          <p:nvPr/>
        </p:nvSpPr>
        <p:spPr bwMode="auto">
          <a:xfrm>
            <a:off x="11822884" y="1418872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21" name="Line 367"/>
          <p:cNvSpPr>
            <a:spLocks noChangeShapeType="1"/>
          </p:cNvSpPr>
          <p:nvPr/>
        </p:nvSpPr>
        <p:spPr bwMode="auto">
          <a:xfrm flipH="1">
            <a:off x="102289" y="1412754"/>
            <a:ext cx="12060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3" name="Line 60"/>
          <p:cNvSpPr>
            <a:spLocks noChangeShapeType="1"/>
          </p:cNvSpPr>
          <p:nvPr/>
        </p:nvSpPr>
        <p:spPr bwMode="auto">
          <a:xfrm>
            <a:off x="2724391" y="1414109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9" name="Line 339"/>
          <p:cNvSpPr>
            <a:spLocks noChangeShapeType="1"/>
          </p:cNvSpPr>
          <p:nvPr/>
        </p:nvSpPr>
        <p:spPr bwMode="auto">
          <a:xfrm>
            <a:off x="3882568" y="1414109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1" name="Line 60"/>
          <p:cNvSpPr>
            <a:spLocks noChangeShapeType="1"/>
          </p:cNvSpPr>
          <p:nvPr/>
        </p:nvSpPr>
        <p:spPr bwMode="auto">
          <a:xfrm>
            <a:off x="2606916" y="1414109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12" name="Text Box 351"/>
          <p:cNvSpPr txBox="1">
            <a:spLocks noChangeArrowheads="1"/>
          </p:cNvSpPr>
          <p:nvPr/>
        </p:nvSpPr>
        <p:spPr bwMode="auto">
          <a:xfrm>
            <a:off x="8934482" y="1411928"/>
            <a:ext cx="1862553" cy="193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 dirty="0"/>
              <a:t>ATENCIÓN CURATIVA</a:t>
            </a:r>
            <a:endParaRPr lang="es-ES_tradnl" altLang="es-MX" dirty="0"/>
          </a:p>
        </p:txBody>
      </p:sp>
      <p:sp>
        <p:nvSpPr>
          <p:cNvPr id="102" name="Text Box 351"/>
          <p:cNvSpPr txBox="1">
            <a:spLocks noChangeArrowheads="1"/>
          </p:cNvSpPr>
          <p:nvPr/>
        </p:nvSpPr>
        <p:spPr bwMode="auto">
          <a:xfrm>
            <a:off x="7298828" y="1685222"/>
            <a:ext cx="711078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600" b="1" dirty="0" smtClean="0"/>
              <a:t>REVISIÓN</a:t>
            </a:r>
            <a:endParaRPr lang="es-ES_tradnl" altLang="es-MX" sz="900" dirty="0"/>
          </a:p>
        </p:txBody>
      </p:sp>
      <p:sp>
        <p:nvSpPr>
          <p:cNvPr id="3075" name="Text Box 349"/>
          <p:cNvSpPr txBox="1">
            <a:spLocks noChangeArrowheads="1"/>
          </p:cNvSpPr>
          <p:nvPr/>
        </p:nvSpPr>
        <p:spPr bwMode="auto">
          <a:xfrm>
            <a:off x="8874477" y="1552395"/>
            <a:ext cx="1325734" cy="17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 dirty="0" smtClean="0"/>
              <a:t>No. DE PIEZAS</a:t>
            </a:r>
            <a:endParaRPr lang="es-ES_tradnl" altLang="es-MX" dirty="0"/>
          </a:p>
        </p:txBody>
      </p:sp>
      <p:sp>
        <p:nvSpPr>
          <p:cNvPr id="3078" name="Line 20"/>
          <p:cNvSpPr>
            <a:spLocks noChangeShapeType="1"/>
          </p:cNvSpPr>
          <p:nvPr/>
        </p:nvSpPr>
        <p:spPr bwMode="auto">
          <a:xfrm>
            <a:off x="9125320" y="1962454"/>
            <a:ext cx="0" cy="529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 dirty="0"/>
          </a:p>
        </p:txBody>
      </p:sp>
      <p:sp>
        <p:nvSpPr>
          <p:cNvPr id="3080" name="Line 32"/>
          <p:cNvSpPr>
            <a:spLocks noChangeShapeType="1"/>
          </p:cNvSpPr>
          <p:nvPr/>
        </p:nvSpPr>
        <p:spPr bwMode="auto">
          <a:xfrm>
            <a:off x="9722010" y="1711681"/>
            <a:ext cx="0" cy="554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1" name="Line 34"/>
          <p:cNvSpPr>
            <a:spLocks noChangeShapeType="1"/>
          </p:cNvSpPr>
          <p:nvPr/>
        </p:nvSpPr>
        <p:spPr bwMode="auto">
          <a:xfrm>
            <a:off x="9314072" y="1962454"/>
            <a:ext cx="0" cy="529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2" name="Line 36"/>
          <p:cNvSpPr>
            <a:spLocks noChangeShapeType="1"/>
          </p:cNvSpPr>
          <p:nvPr/>
        </p:nvSpPr>
        <p:spPr bwMode="auto">
          <a:xfrm>
            <a:off x="9491660" y="1711681"/>
            <a:ext cx="0" cy="554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4" name="Line 38"/>
          <p:cNvSpPr>
            <a:spLocks noChangeShapeType="1"/>
          </p:cNvSpPr>
          <p:nvPr/>
        </p:nvSpPr>
        <p:spPr bwMode="auto">
          <a:xfrm>
            <a:off x="8445225" y="1580936"/>
            <a:ext cx="0" cy="568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6" name="Line 43"/>
          <p:cNvSpPr>
            <a:spLocks noChangeShapeType="1"/>
          </p:cNvSpPr>
          <p:nvPr/>
        </p:nvSpPr>
        <p:spPr bwMode="auto">
          <a:xfrm>
            <a:off x="8266110" y="1580936"/>
            <a:ext cx="0" cy="568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6" name="Text Box 332"/>
          <p:cNvSpPr txBox="1">
            <a:spLocks noChangeArrowheads="1"/>
          </p:cNvSpPr>
          <p:nvPr/>
        </p:nvSpPr>
        <p:spPr bwMode="auto">
          <a:xfrm>
            <a:off x="240918" y="2216981"/>
            <a:ext cx="2088000" cy="3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 dirty="0"/>
              <a:t>IDENTIFICACIÓN DEL PACIENTE</a:t>
            </a:r>
            <a:endParaRPr lang="es-ES_tradnl" altLang="es-MX" dirty="0"/>
          </a:p>
        </p:txBody>
      </p:sp>
      <p:sp>
        <p:nvSpPr>
          <p:cNvPr id="3107" name="Text Box 333"/>
          <p:cNvSpPr txBox="1">
            <a:spLocks noChangeArrowheads="1"/>
          </p:cNvSpPr>
          <p:nvPr/>
        </p:nvSpPr>
        <p:spPr bwMode="auto">
          <a:xfrm rot="16200000">
            <a:off x="-6026" y="2902472"/>
            <a:ext cx="36307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 dirty="0"/>
              <a:t>No.</a:t>
            </a:r>
            <a:endParaRPr lang="es-ES_tradnl" altLang="es-MX" dirty="0"/>
          </a:p>
        </p:txBody>
      </p:sp>
      <p:sp>
        <p:nvSpPr>
          <p:cNvPr id="3088" name="Line 57"/>
          <p:cNvSpPr>
            <a:spLocks noChangeShapeType="1"/>
          </p:cNvSpPr>
          <p:nvPr/>
        </p:nvSpPr>
        <p:spPr bwMode="auto">
          <a:xfrm>
            <a:off x="3231143" y="1414109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0" name="Line 59"/>
          <p:cNvSpPr>
            <a:spLocks noChangeShapeType="1"/>
          </p:cNvSpPr>
          <p:nvPr/>
        </p:nvSpPr>
        <p:spPr bwMode="auto">
          <a:xfrm>
            <a:off x="2849869" y="1414109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10" name="Line 345"/>
          <p:cNvSpPr>
            <a:spLocks noChangeShapeType="1"/>
          </p:cNvSpPr>
          <p:nvPr/>
        </p:nvSpPr>
        <p:spPr bwMode="auto">
          <a:xfrm>
            <a:off x="6725119" y="1584989"/>
            <a:ext cx="407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11" name="Line 348"/>
          <p:cNvSpPr>
            <a:spLocks noChangeShapeType="1"/>
          </p:cNvSpPr>
          <p:nvPr/>
        </p:nvSpPr>
        <p:spPr bwMode="auto">
          <a:xfrm>
            <a:off x="8944433" y="1714532"/>
            <a:ext cx="12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 dirty="0"/>
          </a:p>
        </p:txBody>
      </p:sp>
      <p:sp>
        <p:nvSpPr>
          <p:cNvPr id="3122" name="Text Box 368"/>
          <p:cNvSpPr txBox="1">
            <a:spLocks noChangeArrowheads="1"/>
          </p:cNvSpPr>
          <p:nvPr/>
        </p:nvSpPr>
        <p:spPr bwMode="auto">
          <a:xfrm>
            <a:off x="4025202" y="2216981"/>
            <a:ext cx="2520000" cy="18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 dirty="0"/>
              <a:t>D  I  A  G  N  </a:t>
            </a:r>
            <a:r>
              <a:rPr lang="es-ES_tradnl" altLang="es-MX" sz="800" b="1" dirty="0" err="1"/>
              <a:t>Ó</a:t>
            </a:r>
            <a:r>
              <a:rPr lang="es-ES_tradnl" altLang="es-MX" sz="800" b="1" dirty="0"/>
              <a:t>  S  T  I  C  O</a:t>
            </a:r>
          </a:p>
        </p:txBody>
      </p:sp>
      <p:sp>
        <p:nvSpPr>
          <p:cNvPr id="3124" name="Line 370"/>
          <p:cNvSpPr>
            <a:spLocks noChangeShapeType="1"/>
          </p:cNvSpPr>
          <p:nvPr/>
        </p:nvSpPr>
        <p:spPr bwMode="auto">
          <a:xfrm>
            <a:off x="7461233" y="1842438"/>
            <a:ext cx="3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31" name="Line 377"/>
          <p:cNvSpPr>
            <a:spLocks noChangeShapeType="1"/>
          </p:cNvSpPr>
          <p:nvPr/>
        </p:nvSpPr>
        <p:spPr bwMode="auto">
          <a:xfrm>
            <a:off x="7841807" y="1580936"/>
            <a:ext cx="0" cy="568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34" name="Line 382"/>
          <p:cNvSpPr>
            <a:spLocks noChangeShapeType="1"/>
          </p:cNvSpPr>
          <p:nvPr/>
        </p:nvSpPr>
        <p:spPr bwMode="auto">
          <a:xfrm>
            <a:off x="10116277" y="1727397"/>
            <a:ext cx="0" cy="552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5" name="Line 57"/>
          <p:cNvSpPr>
            <a:spLocks noChangeShapeType="1"/>
          </p:cNvSpPr>
          <p:nvPr/>
        </p:nvSpPr>
        <p:spPr bwMode="auto">
          <a:xfrm>
            <a:off x="7293397" y="1727397"/>
            <a:ext cx="0" cy="552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6" name="Line 58"/>
          <p:cNvSpPr>
            <a:spLocks noChangeShapeType="1"/>
          </p:cNvSpPr>
          <p:nvPr/>
        </p:nvSpPr>
        <p:spPr bwMode="auto">
          <a:xfrm>
            <a:off x="7459138" y="1727397"/>
            <a:ext cx="0" cy="552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0" name="Line 338"/>
          <p:cNvSpPr>
            <a:spLocks noChangeShapeType="1"/>
          </p:cNvSpPr>
          <p:nvPr/>
        </p:nvSpPr>
        <p:spPr bwMode="auto">
          <a:xfrm>
            <a:off x="7664782" y="1837651"/>
            <a:ext cx="0" cy="541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1" name="Line 339"/>
          <p:cNvSpPr>
            <a:spLocks noChangeShapeType="1"/>
          </p:cNvSpPr>
          <p:nvPr/>
        </p:nvSpPr>
        <p:spPr bwMode="auto">
          <a:xfrm>
            <a:off x="8089724" y="1580936"/>
            <a:ext cx="0" cy="568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2" name="Line 46"/>
          <p:cNvSpPr>
            <a:spLocks noChangeShapeType="1"/>
          </p:cNvSpPr>
          <p:nvPr/>
        </p:nvSpPr>
        <p:spPr bwMode="auto">
          <a:xfrm>
            <a:off x="7120044" y="1727397"/>
            <a:ext cx="0" cy="552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7" name="Line 59"/>
          <p:cNvSpPr>
            <a:spLocks noChangeShapeType="1"/>
          </p:cNvSpPr>
          <p:nvPr/>
        </p:nvSpPr>
        <p:spPr bwMode="auto">
          <a:xfrm>
            <a:off x="6935761" y="1727397"/>
            <a:ext cx="0" cy="552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6" name="Line 57"/>
          <p:cNvSpPr>
            <a:spLocks noChangeShapeType="1"/>
          </p:cNvSpPr>
          <p:nvPr/>
        </p:nvSpPr>
        <p:spPr bwMode="auto">
          <a:xfrm>
            <a:off x="11652383" y="1418872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8" name="Line 59"/>
          <p:cNvSpPr>
            <a:spLocks noChangeShapeType="1"/>
          </p:cNvSpPr>
          <p:nvPr/>
        </p:nvSpPr>
        <p:spPr bwMode="auto">
          <a:xfrm>
            <a:off x="11223191" y="1418872"/>
            <a:ext cx="0" cy="583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9" name="Line 60"/>
          <p:cNvSpPr>
            <a:spLocks noChangeShapeType="1"/>
          </p:cNvSpPr>
          <p:nvPr/>
        </p:nvSpPr>
        <p:spPr bwMode="auto">
          <a:xfrm>
            <a:off x="10807640" y="1416079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0" name="Line 61"/>
          <p:cNvSpPr>
            <a:spLocks noChangeShapeType="1"/>
          </p:cNvSpPr>
          <p:nvPr/>
        </p:nvSpPr>
        <p:spPr bwMode="auto">
          <a:xfrm>
            <a:off x="10618299" y="1577138"/>
            <a:ext cx="0" cy="568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3" name="Line 46"/>
          <p:cNvSpPr>
            <a:spLocks noChangeShapeType="1"/>
          </p:cNvSpPr>
          <p:nvPr/>
        </p:nvSpPr>
        <p:spPr bwMode="auto">
          <a:xfrm>
            <a:off x="11464018" y="1692634"/>
            <a:ext cx="0" cy="555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4" name="Line 59"/>
          <p:cNvSpPr>
            <a:spLocks noChangeShapeType="1"/>
          </p:cNvSpPr>
          <p:nvPr/>
        </p:nvSpPr>
        <p:spPr bwMode="auto">
          <a:xfrm>
            <a:off x="11998762" y="1416491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5" name="Line 60"/>
          <p:cNvSpPr>
            <a:spLocks noChangeShapeType="1"/>
          </p:cNvSpPr>
          <p:nvPr/>
        </p:nvSpPr>
        <p:spPr bwMode="auto">
          <a:xfrm>
            <a:off x="10974759" y="1418872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7" name="Line 61"/>
          <p:cNvSpPr>
            <a:spLocks noChangeShapeType="1"/>
          </p:cNvSpPr>
          <p:nvPr/>
        </p:nvSpPr>
        <p:spPr bwMode="auto">
          <a:xfrm>
            <a:off x="10253459" y="1577138"/>
            <a:ext cx="0" cy="568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8" name="Line 60"/>
          <p:cNvSpPr>
            <a:spLocks noChangeShapeType="1"/>
          </p:cNvSpPr>
          <p:nvPr/>
        </p:nvSpPr>
        <p:spPr bwMode="auto">
          <a:xfrm>
            <a:off x="10437895" y="1577138"/>
            <a:ext cx="0" cy="568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9" name="Line 30"/>
          <p:cNvSpPr>
            <a:spLocks noChangeShapeType="1"/>
          </p:cNvSpPr>
          <p:nvPr/>
        </p:nvSpPr>
        <p:spPr bwMode="auto">
          <a:xfrm>
            <a:off x="9893059" y="1962454"/>
            <a:ext cx="0" cy="529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06" name="Line 20"/>
          <p:cNvSpPr>
            <a:spLocks noChangeShapeType="1"/>
          </p:cNvSpPr>
          <p:nvPr/>
        </p:nvSpPr>
        <p:spPr bwMode="auto">
          <a:xfrm>
            <a:off x="8952132" y="1413821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07" name="Line 20"/>
          <p:cNvSpPr>
            <a:spLocks noChangeShapeType="1"/>
          </p:cNvSpPr>
          <p:nvPr/>
        </p:nvSpPr>
        <p:spPr bwMode="auto">
          <a:xfrm>
            <a:off x="8696402" y="1580936"/>
            <a:ext cx="0" cy="568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" name="Rectángulo 7"/>
          <p:cNvSpPr/>
          <p:nvPr/>
        </p:nvSpPr>
        <p:spPr>
          <a:xfrm>
            <a:off x="8928875" y="1674702"/>
            <a:ext cx="603982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s-MX" sz="700" b="1" dirty="0" smtClean="0"/>
              <a:t>OBTURA-</a:t>
            </a:r>
          </a:p>
          <a:p>
            <a:pPr algn="ctr"/>
            <a:r>
              <a:rPr lang="es-MX" sz="700" b="1" dirty="0" smtClean="0"/>
              <a:t>CIONES</a:t>
            </a:r>
            <a:endParaRPr lang="es-MX" sz="700" b="1" dirty="0"/>
          </a:p>
        </p:txBody>
      </p:sp>
      <p:sp>
        <p:nvSpPr>
          <p:cNvPr id="109" name="Line 370"/>
          <p:cNvSpPr>
            <a:spLocks noChangeShapeType="1"/>
          </p:cNvSpPr>
          <p:nvPr/>
        </p:nvSpPr>
        <p:spPr bwMode="auto">
          <a:xfrm>
            <a:off x="8947137" y="1949226"/>
            <a:ext cx="54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14" name="Text Box 351"/>
          <p:cNvSpPr txBox="1">
            <a:spLocks noChangeArrowheads="1"/>
          </p:cNvSpPr>
          <p:nvPr/>
        </p:nvSpPr>
        <p:spPr bwMode="auto">
          <a:xfrm>
            <a:off x="11181792" y="1420419"/>
            <a:ext cx="528741" cy="2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500" b="1" dirty="0" smtClean="0"/>
              <a:t>PROMO-</a:t>
            </a:r>
            <a:r>
              <a:rPr lang="es-ES_tradnl" altLang="es-MX" sz="500" b="1" dirty="0"/>
              <a:t>C</a:t>
            </a:r>
            <a:r>
              <a:rPr lang="es-ES_tradnl" altLang="es-MX" sz="500" b="1" dirty="0" smtClean="0"/>
              <a:t>IÓN DE LA SALUD</a:t>
            </a:r>
            <a:endParaRPr lang="es-ES_tradnl" altLang="es-MX" sz="800" dirty="0"/>
          </a:p>
        </p:txBody>
      </p:sp>
      <p:sp>
        <p:nvSpPr>
          <p:cNvPr id="115" name="Line 345"/>
          <p:cNvSpPr>
            <a:spLocks noChangeShapeType="1"/>
          </p:cNvSpPr>
          <p:nvPr/>
        </p:nvSpPr>
        <p:spPr bwMode="auto">
          <a:xfrm>
            <a:off x="11225266" y="1694647"/>
            <a:ext cx="43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2" name="Line 61"/>
          <p:cNvSpPr>
            <a:spLocks noChangeShapeType="1"/>
          </p:cNvSpPr>
          <p:nvPr/>
        </p:nvSpPr>
        <p:spPr bwMode="auto">
          <a:xfrm>
            <a:off x="2468953" y="1414109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72" name="Line 367"/>
          <p:cNvSpPr>
            <a:spLocks noChangeShapeType="1"/>
          </p:cNvSpPr>
          <p:nvPr/>
        </p:nvSpPr>
        <p:spPr bwMode="auto">
          <a:xfrm flipH="1">
            <a:off x="102289" y="748320"/>
            <a:ext cx="1206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83" name="CuadroTexto 2"/>
          <p:cNvSpPr txBox="1"/>
          <p:nvPr/>
        </p:nvSpPr>
        <p:spPr>
          <a:xfrm>
            <a:off x="4372292" y="806781"/>
            <a:ext cx="2101002" cy="26002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</a:pP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CLAVE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LA EDAD: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.MESES,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.AÑOS </a:t>
            </a:r>
            <a:endParaRPr lang="es-MX" sz="6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300"/>
              </a:spcBef>
            </a:pPr>
            <a:r>
              <a:rPr lang="es-MX" sz="60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SEXO</a:t>
            </a:r>
            <a:r>
              <a:rPr lang="es-MX" sz="60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s-MX" sz="6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MX" sz="60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.HOMBRE</a:t>
            </a:r>
            <a:r>
              <a:rPr lang="es-MX" sz="60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60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MUJER</a:t>
            </a:r>
            <a:endParaRPr lang="es-MX" sz="600" dirty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300"/>
              </a:spcBef>
            </a:pPr>
            <a:r>
              <a:rPr lang="es-MX" sz="60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DERECHOHABIENCIA:</a:t>
            </a:r>
            <a:r>
              <a:rPr lang="es-MX" sz="6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MX" sz="60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.IMSS, </a:t>
            </a:r>
            <a:r>
              <a:rPr lang="es-MX" sz="60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.ISSSTE, </a:t>
            </a:r>
            <a:r>
              <a:rPr lang="es-MX" sz="60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.OTRA</a:t>
            </a:r>
            <a:endParaRPr lang="es-MX" sz="600" dirty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1" name="Line 61"/>
          <p:cNvSpPr>
            <a:spLocks noChangeShapeType="1"/>
          </p:cNvSpPr>
          <p:nvPr/>
        </p:nvSpPr>
        <p:spPr bwMode="auto">
          <a:xfrm>
            <a:off x="6719855" y="1419311"/>
            <a:ext cx="0" cy="583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3" name="Line 63"/>
          <p:cNvSpPr>
            <a:spLocks noChangeShapeType="1"/>
          </p:cNvSpPr>
          <p:nvPr/>
        </p:nvSpPr>
        <p:spPr bwMode="auto">
          <a:xfrm>
            <a:off x="2330589" y="1414109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69" name="Line 61"/>
          <p:cNvSpPr>
            <a:spLocks noChangeShapeType="1"/>
          </p:cNvSpPr>
          <p:nvPr/>
        </p:nvSpPr>
        <p:spPr bwMode="auto">
          <a:xfrm>
            <a:off x="3615141" y="1414109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5" name="Line 331"/>
          <p:cNvSpPr>
            <a:spLocks noChangeShapeType="1"/>
          </p:cNvSpPr>
          <p:nvPr/>
        </p:nvSpPr>
        <p:spPr bwMode="auto">
          <a:xfrm>
            <a:off x="250567" y="1414109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4" name="CuadroTexto 2"/>
          <p:cNvSpPr txBox="1"/>
          <p:nvPr/>
        </p:nvSpPr>
        <p:spPr>
          <a:xfrm>
            <a:off x="6652351" y="777229"/>
            <a:ext cx="5361850" cy="26002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DIFICULTAD PARA: (DISCAPACIDAD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endParaRPr lang="es-MX" sz="6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7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.VER,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.ESCUCHAR,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.CAMINAR,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.USAR BRAZOS/MANOS,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.APRENDER/RECORDAR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.CUIDADO PERSONAL, 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.HABLAR/COMUNICARSE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.EMOCIONAL/MENTAL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.NINGUNA; </a:t>
            </a:r>
            <a:endParaRPr lang="es-MX" sz="6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7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.POCA DIFICULTAD,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.MUCHA DIFICULTAD,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.NO PUEDE HACERLO,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.SIN DIFICULTAD</a:t>
            </a:r>
          </a:p>
          <a:p>
            <a:r>
              <a:rPr lang="es-MX" sz="7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.ENFERMEDAD,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.EDAD AVANZADA,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.NACIÓ ASÍ,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.ACCIDENTE,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.VIOLENCIA,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.OTRA 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CAUSA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.SIN DIFICULTAD</a:t>
            </a:r>
          </a:p>
        </p:txBody>
      </p:sp>
      <p:sp>
        <p:nvSpPr>
          <p:cNvPr id="320" name="Text Box 95"/>
          <p:cNvSpPr txBox="1">
            <a:spLocks noChangeArrowheads="1"/>
          </p:cNvSpPr>
          <p:nvPr/>
        </p:nvSpPr>
        <p:spPr bwMode="auto">
          <a:xfrm>
            <a:off x="1241747" y="448584"/>
            <a:ext cx="986810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90000"/>
              </a:spcBef>
            </a:pPr>
            <a:r>
              <a:rPr lang="es-ES_tradnl" altLang="es-MX" sz="700" b="1" dirty="0"/>
              <a:t>NOMBRE UNIDAD:</a:t>
            </a:r>
            <a:endParaRPr lang="es-ES_tradnl" altLang="es-MX" sz="800" b="1" dirty="0"/>
          </a:p>
        </p:txBody>
      </p:sp>
      <p:sp>
        <p:nvSpPr>
          <p:cNvPr id="322" name="Text Box 374"/>
          <p:cNvSpPr txBox="1">
            <a:spLocks noChangeArrowheads="1"/>
          </p:cNvSpPr>
          <p:nvPr/>
        </p:nvSpPr>
        <p:spPr bwMode="auto">
          <a:xfrm>
            <a:off x="21282" y="466580"/>
            <a:ext cx="974397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/>
              <a:t>CLUES:</a:t>
            </a:r>
          </a:p>
        </p:txBody>
      </p:sp>
      <p:sp>
        <p:nvSpPr>
          <p:cNvPr id="323" name="Text Box 375"/>
          <p:cNvSpPr txBox="1">
            <a:spLocks noChangeArrowheads="1"/>
          </p:cNvSpPr>
          <p:nvPr/>
        </p:nvSpPr>
        <p:spPr bwMode="auto">
          <a:xfrm>
            <a:off x="10841966" y="458500"/>
            <a:ext cx="775794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/>
              <a:t>SERVICIO:</a:t>
            </a:r>
          </a:p>
        </p:txBody>
      </p:sp>
      <p:sp>
        <p:nvSpPr>
          <p:cNvPr id="325" name="Line 372"/>
          <p:cNvSpPr>
            <a:spLocks noChangeShapeType="1"/>
          </p:cNvSpPr>
          <p:nvPr/>
        </p:nvSpPr>
        <p:spPr bwMode="auto">
          <a:xfrm>
            <a:off x="1312652" y="479738"/>
            <a:ext cx="0" cy="25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26" name="Line 373"/>
          <p:cNvSpPr>
            <a:spLocks noChangeShapeType="1"/>
          </p:cNvSpPr>
          <p:nvPr/>
        </p:nvSpPr>
        <p:spPr bwMode="auto">
          <a:xfrm>
            <a:off x="10899832" y="479738"/>
            <a:ext cx="0" cy="25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30" name="Text Box 368"/>
          <p:cNvSpPr txBox="1">
            <a:spLocks noChangeArrowheads="1"/>
          </p:cNvSpPr>
          <p:nvPr/>
        </p:nvSpPr>
        <p:spPr bwMode="auto">
          <a:xfrm>
            <a:off x="3797067" y="3067909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600" b="1" dirty="0" smtClean="0"/>
              <a:t>RT</a:t>
            </a:r>
            <a:endParaRPr lang="es-ES_tradnl" altLang="es-MX" sz="700" b="1" dirty="0"/>
          </a:p>
        </p:txBody>
      </p:sp>
      <p:sp>
        <p:nvSpPr>
          <p:cNvPr id="263" name="Text Box 349"/>
          <p:cNvSpPr txBox="1">
            <a:spLocks noChangeArrowheads="1"/>
          </p:cNvSpPr>
          <p:nvPr/>
        </p:nvSpPr>
        <p:spPr bwMode="auto">
          <a:xfrm>
            <a:off x="8613592" y="1564787"/>
            <a:ext cx="419369" cy="17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500" b="1" dirty="0" smtClean="0"/>
              <a:t>No. DE PIEZAS</a:t>
            </a:r>
            <a:endParaRPr lang="es-ES_tradnl" altLang="es-MX" sz="800" dirty="0"/>
          </a:p>
        </p:txBody>
      </p:sp>
      <p:sp>
        <p:nvSpPr>
          <p:cNvPr id="306" name="Line 370"/>
          <p:cNvSpPr>
            <a:spLocks noChangeShapeType="1"/>
          </p:cNvSpPr>
          <p:nvPr/>
        </p:nvSpPr>
        <p:spPr bwMode="auto">
          <a:xfrm>
            <a:off x="8699483" y="1797988"/>
            <a:ext cx="25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" name="Line 377"/>
          <p:cNvSpPr>
            <a:spLocks noChangeShapeType="1"/>
          </p:cNvSpPr>
          <p:nvPr/>
        </p:nvSpPr>
        <p:spPr bwMode="auto">
          <a:xfrm>
            <a:off x="6360766" y="3207116"/>
            <a:ext cx="0" cy="405000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2" name="Rectángulo 311"/>
          <p:cNvSpPr/>
          <p:nvPr/>
        </p:nvSpPr>
        <p:spPr bwMode="auto">
          <a:xfrm>
            <a:off x="3891300" y="6721483"/>
            <a:ext cx="1143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13" name="Rectángulo 312"/>
          <p:cNvSpPr/>
          <p:nvPr/>
        </p:nvSpPr>
        <p:spPr bwMode="auto">
          <a:xfrm>
            <a:off x="3891300" y="5919797"/>
            <a:ext cx="1143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14" name="Rectángulo 313"/>
          <p:cNvSpPr/>
          <p:nvPr/>
        </p:nvSpPr>
        <p:spPr bwMode="auto">
          <a:xfrm>
            <a:off x="3891300" y="5108583"/>
            <a:ext cx="1143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15" name="Rectángulo 314"/>
          <p:cNvSpPr/>
          <p:nvPr/>
        </p:nvSpPr>
        <p:spPr bwMode="auto">
          <a:xfrm>
            <a:off x="3891300" y="4306900"/>
            <a:ext cx="1080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16" name="Rectángulo 315"/>
          <p:cNvSpPr/>
          <p:nvPr/>
        </p:nvSpPr>
        <p:spPr bwMode="auto">
          <a:xfrm>
            <a:off x="3891300" y="3481376"/>
            <a:ext cx="1152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31" name="Line 103"/>
          <p:cNvSpPr>
            <a:spLocks noChangeShapeType="1"/>
          </p:cNvSpPr>
          <p:nvPr/>
        </p:nvSpPr>
        <p:spPr bwMode="auto">
          <a:xfrm>
            <a:off x="102288" y="4027236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32" name="Line 104"/>
          <p:cNvSpPr>
            <a:spLocks noChangeShapeType="1"/>
          </p:cNvSpPr>
          <p:nvPr/>
        </p:nvSpPr>
        <p:spPr bwMode="auto">
          <a:xfrm>
            <a:off x="102288" y="4838832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33" name="Line 107"/>
          <p:cNvSpPr>
            <a:spLocks noChangeShapeType="1"/>
          </p:cNvSpPr>
          <p:nvPr/>
        </p:nvSpPr>
        <p:spPr bwMode="auto">
          <a:xfrm>
            <a:off x="102289" y="6459369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35" name="Line 363"/>
          <p:cNvSpPr>
            <a:spLocks noChangeShapeType="1"/>
          </p:cNvSpPr>
          <p:nvPr/>
        </p:nvSpPr>
        <p:spPr bwMode="auto">
          <a:xfrm>
            <a:off x="102288" y="5652853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cxnSp>
        <p:nvCxnSpPr>
          <p:cNvPr id="337" name="Conector recto 336"/>
          <p:cNvCxnSpPr/>
          <p:nvPr/>
        </p:nvCxnSpPr>
        <p:spPr bwMode="auto">
          <a:xfrm>
            <a:off x="3343274" y="3575056"/>
            <a:ext cx="2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8" name="Conector recto 337"/>
          <p:cNvCxnSpPr/>
          <p:nvPr/>
        </p:nvCxnSpPr>
        <p:spPr bwMode="auto">
          <a:xfrm>
            <a:off x="4008467" y="3746500"/>
            <a:ext cx="255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9" name="Conector recto 338"/>
          <p:cNvCxnSpPr/>
          <p:nvPr/>
        </p:nvCxnSpPr>
        <p:spPr bwMode="auto">
          <a:xfrm>
            <a:off x="3886492" y="4302125"/>
            <a:ext cx="268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0" name="Text Box 368"/>
          <p:cNvSpPr txBox="1">
            <a:spLocks noChangeArrowheads="1"/>
          </p:cNvSpPr>
          <p:nvPr/>
        </p:nvSpPr>
        <p:spPr bwMode="auto">
          <a:xfrm>
            <a:off x="3325865" y="3985656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41" name="Conector recto 340"/>
          <p:cNvCxnSpPr/>
          <p:nvPr/>
        </p:nvCxnSpPr>
        <p:spPr bwMode="auto">
          <a:xfrm>
            <a:off x="4008467" y="4559300"/>
            <a:ext cx="255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2" name="Conector recto 341"/>
          <p:cNvCxnSpPr/>
          <p:nvPr/>
        </p:nvCxnSpPr>
        <p:spPr bwMode="auto">
          <a:xfrm>
            <a:off x="3343274" y="4406896"/>
            <a:ext cx="2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3" name="Conector recto 342"/>
          <p:cNvCxnSpPr/>
          <p:nvPr/>
        </p:nvCxnSpPr>
        <p:spPr bwMode="auto">
          <a:xfrm>
            <a:off x="3886492" y="5105400"/>
            <a:ext cx="268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4" name="Text Box 368"/>
          <p:cNvSpPr txBox="1">
            <a:spLocks noChangeArrowheads="1"/>
          </p:cNvSpPr>
          <p:nvPr/>
        </p:nvSpPr>
        <p:spPr bwMode="auto">
          <a:xfrm>
            <a:off x="3325865" y="4798456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45" name="Conector recto 344"/>
          <p:cNvCxnSpPr/>
          <p:nvPr/>
        </p:nvCxnSpPr>
        <p:spPr bwMode="auto">
          <a:xfrm>
            <a:off x="3343274" y="5226067"/>
            <a:ext cx="2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6" name="Conector recto 345"/>
          <p:cNvCxnSpPr/>
          <p:nvPr/>
        </p:nvCxnSpPr>
        <p:spPr bwMode="auto">
          <a:xfrm>
            <a:off x="4008467" y="5359400"/>
            <a:ext cx="255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7" name="Conector recto 346"/>
          <p:cNvCxnSpPr/>
          <p:nvPr/>
        </p:nvCxnSpPr>
        <p:spPr bwMode="auto">
          <a:xfrm>
            <a:off x="3886492" y="5918200"/>
            <a:ext cx="268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" name="Text Box 368"/>
          <p:cNvSpPr txBox="1">
            <a:spLocks noChangeArrowheads="1"/>
          </p:cNvSpPr>
          <p:nvPr/>
        </p:nvSpPr>
        <p:spPr bwMode="auto">
          <a:xfrm>
            <a:off x="3325865" y="5611256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49" name="Conector recto 348"/>
          <p:cNvCxnSpPr/>
          <p:nvPr/>
        </p:nvCxnSpPr>
        <p:spPr bwMode="auto">
          <a:xfrm>
            <a:off x="4008467" y="6178550"/>
            <a:ext cx="255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0" name="Conector recto 349"/>
          <p:cNvCxnSpPr/>
          <p:nvPr/>
        </p:nvCxnSpPr>
        <p:spPr bwMode="auto">
          <a:xfrm>
            <a:off x="3343274" y="6045209"/>
            <a:ext cx="2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1" name="Conector recto 350"/>
          <p:cNvCxnSpPr/>
          <p:nvPr/>
        </p:nvCxnSpPr>
        <p:spPr bwMode="auto">
          <a:xfrm>
            <a:off x="3886492" y="6718300"/>
            <a:ext cx="268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2" name="Text Box 368"/>
          <p:cNvSpPr txBox="1">
            <a:spLocks noChangeArrowheads="1"/>
          </p:cNvSpPr>
          <p:nvPr/>
        </p:nvSpPr>
        <p:spPr bwMode="auto">
          <a:xfrm>
            <a:off x="3325865" y="6417706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53" name="Conector recto 352"/>
          <p:cNvCxnSpPr/>
          <p:nvPr/>
        </p:nvCxnSpPr>
        <p:spPr bwMode="auto">
          <a:xfrm>
            <a:off x="4008467" y="6978650"/>
            <a:ext cx="255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4" name="Conector recto 353"/>
          <p:cNvCxnSpPr/>
          <p:nvPr/>
        </p:nvCxnSpPr>
        <p:spPr bwMode="auto">
          <a:xfrm>
            <a:off x="3343274" y="6845303"/>
            <a:ext cx="2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5" name="Text Box 368"/>
          <p:cNvSpPr txBox="1">
            <a:spLocks noChangeArrowheads="1"/>
          </p:cNvSpPr>
          <p:nvPr/>
        </p:nvSpPr>
        <p:spPr bwMode="auto">
          <a:xfrm>
            <a:off x="6288330" y="3152237"/>
            <a:ext cx="362988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1ª 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3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vez</a:t>
            </a:r>
          </a:p>
        </p:txBody>
      </p:sp>
      <p:cxnSp>
        <p:nvCxnSpPr>
          <p:cNvPr id="356" name="Conector recto 355"/>
          <p:cNvCxnSpPr/>
          <p:nvPr/>
        </p:nvCxnSpPr>
        <p:spPr bwMode="auto">
          <a:xfrm>
            <a:off x="249847" y="3457574"/>
            <a:ext cx="208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7" name="Text Box 368"/>
          <p:cNvSpPr txBox="1">
            <a:spLocks noChangeArrowheads="1"/>
          </p:cNvSpPr>
          <p:nvPr/>
        </p:nvSpPr>
        <p:spPr bwMode="auto">
          <a:xfrm>
            <a:off x="187699" y="3176031"/>
            <a:ext cx="789199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CURP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58" name="Conector recto 357"/>
          <p:cNvCxnSpPr/>
          <p:nvPr/>
        </p:nvCxnSpPr>
        <p:spPr bwMode="auto">
          <a:xfrm>
            <a:off x="249847" y="3722685"/>
            <a:ext cx="208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9" name="Conector recto 358"/>
          <p:cNvCxnSpPr/>
          <p:nvPr/>
        </p:nvCxnSpPr>
        <p:spPr bwMode="auto">
          <a:xfrm>
            <a:off x="249847" y="4283074"/>
            <a:ext cx="208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0" name="Text Box 368"/>
          <p:cNvSpPr txBox="1">
            <a:spLocks noChangeArrowheads="1"/>
          </p:cNvSpPr>
          <p:nvPr/>
        </p:nvSpPr>
        <p:spPr bwMode="auto">
          <a:xfrm>
            <a:off x="187699" y="3992006"/>
            <a:ext cx="789199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CURP</a:t>
            </a:r>
          </a:p>
          <a:p>
            <a:pPr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Nombre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61" name="Conector recto 360"/>
          <p:cNvCxnSpPr/>
          <p:nvPr/>
        </p:nvCxnSpPr>
        <p:spPr bwMode="auto">
          <a:xfrm>
            <a:off x="243497" y="4545011"/>
            <a:ext cx="208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2" name="Conector recto 361"/>
          <p:cNvCxnSpPr/>
          <p:nvPr/>
        </p:nvCxnSpPr>
        <p:spPr bwMode="auto">
          <a:xfrm>
            <a:off x="243497" y="5091111"/>
            <a:ext cx="208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3" name="Text Box 368"/>
          <p:cNvSpPr txBox="1">
            <a:spLocks noChangeArrowheads="1"/>
          </p:cNvSpPr>
          <p:nvPr/>
        </p:nvSpPr>
        <p:spPr bwMode="auto">
          <a:xfrm>
            <a:off x="181349" y="4804806"/>
            <a:ext cx="789199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CURP</a:t>
            </a:r>
          </a:p>
          <a:p>
            <a:pPr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Nombre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64" name="Conector recto 363"/>
          <p:cNvCxnSpPr/>
          <p:nvPr/>
        </p:nvCxnSpPr>
        <p:spPr bwMode="auto">
          <a:xfrm>
            <a:off x="243497" y="5346696"/>
            <a:ext cx="208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5" name="Conector recto 364"/>
          <p:cNvCxnSpPr/>
          <p:nvPr/>
        </p:nvCxnSpPr>
        <p:spPr bwMode="auto">
          <a:xfrm>
            <a:off x="249847" y="5899150"/>
            <a:ext cx="208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6" name="Text Box 368"/>
          <p:cNvSpPr txBox="1">
            <a:spLocks noChangeArrowheads="1"/>
          </p:cNvSpPr>
          <p:nvPr/>
        </p:nvSpPr>
        <p:spPr bwMode="auto">
          <a:xfrm>
            <a:off x="187699" y="5617608"/>
            <a:ext cx="789199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CURP</a:t>
            </a:r>
          </a:p>
          <a:p>
            <a:pPr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Nombre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67" name="Conector recto 366"/>
          <p:cNvCxnSpPr/>
          <p:nvPr/>
        </p:nvCxnSpPr>
        <p:spPr bwMode="auto">
          <a:xfrm>
            <a:off x="243497" y="6165850"/>
            <a:ext cx="208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8" name="Conector recto 367"/>
          <p:cNvCxnSpPr/>
          <p:nvPr/>
        </p:nvCxnSpPr>
        <p:spPr bwMode="auto">
          <a:xfrm>
            <a:off x="243497" y="6711950"/>
            <a:ext cx="208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9" name="Text Box 368"/>
          <p:cNvSpPr txBox="1">
            <a:spLocks noChangeArrowheads="1"/>
          </p:cNvSpPr>
          <p:nvPr/>
        </p:nvSpPr>
        <p:spPr bwMode="auto">
          <a:xfrm>
            <a:off x="186112" y="6420882"/>
            <a:ext cx="789199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CURP</a:t>
            </a:r>
          </a:p>
          <a:p>
            <a:pPr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Nombre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70" name="Conector recto 369"/>
          <p:cNvCxnSpPr/>
          <p:nvPr/>
        </p:nvCxnSpPr>
        <p:spPr bwMode="auto">
          <a:xfrm>
            <a:off x="243497" y="6967535"/>
            <a:ext cx="208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1" name="Text Box 368"/>
          <p:cNvSpPr txBox="1">
            <a:spLocks noChangeArrowheads="1"/>
          </p:cNvSpPr>
          <p:nvPr/>
        </p:nvSpPr>
        <p:spPr bwMode="auto">
          <a:xfrm>
            <a:off x="3547200" y="3977725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4" name="Text Box 368"/>
          <p:cNvSpPr txBox="1">
            <a:spLocks noChangeArrowheads="1"/>
          </p:cNvSpPr>
          <p:nvPr/>
        </p:nvSpPr>
        <p:spPr bwMode="auto">
          <a:xfrm>
            <a:off x="3546414" y="4799387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7" name="Text Box 368"/>
          <p:cNvSpPr txBox="1">
            <a:spLocks noChangeArrowheads="1"/>
          </p:cNvSpPr>
          <p:nvPr/>
        </p:nvSpPr>
        <p:spPr bwMode="auto">
          <a:xfrm>
            <a:off x="3550364" y="5599570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0" name="Text Box 368"/>
          <p:cNvSpPr txBox="1">
            <a:spLocks noChangeArrowheads="1"/>
          </p:cNvSpPr>
          <p:nvPr/>
        </p:nvSpPr>
        <p:spPr bwMode="auto">
          <a:xfrm>
            <a:off x="3550364" y="6398143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3" name="Text Box 376"/>
          <p:cNvSpPr txBox="1">
            <a:spLocks noChangeArrowheads="1"/>
          </p:cNvSpPr>
          <p:nvPr/>
        </p:nvSpPr>
        <p:spPr bwMode="auto">
          <a:xfrm>
            <a:off x="7723819" y="446014"/>
            <a:ext cx="1414593" cy="18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TIPO DE PERSONAL:</a:t>
            </a:r>
            <a:endParaRPr lang="es-ES_tradnl" altLang="es-MX" sz="700" b="1" dirty="0"/>
          </a:p>
        </p:txBody>
      </p:sp>
      <p:sp>
        <p:nvSpPr>
          <p:cNvPr id="384" name="Text Box 376"/>
          <p:cNvSpPr txBox="1">
            <a:spLocks noChangeArrowheads="1"/>
          </p:cNvSpPr>
          <p:nvPr/>
        </p:nvSpPr>
        <p:spPr bwMode="auto">
          <a:xfrm>
            <a:off x="3274436" y="563678"/>
            <a:ext cx="2017300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NOMBRE DEL PRESTADOR DE SERVICIO:</a:t>
            </a:r>
            <a:endParaRPr lang="es-ES_tradnl" altLang="es-MX" sz="700" b="1" dirty="0"/>
          </a:p>
        </p:txBody>
      </p:sp>
      <p:sp>
        <p:nvSpPr>
          <p:cNvPr id="385" name="Text Box 376"/>
          <p:cNvSpPr txBox="1">
            <a:spLocks noChangeArrowheads="1"/>
          </p:cNvSpPr>
          <p:nvPr/>
        </p:nvSpPr>
        <p:spPr bwMode="auto">
          <a:xfrm>
            <a:off x="3274436" y="452396"/>
            <a:ext cx="673389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CURP:</a:t>
            </a:r>
            <a:endParaRPr lang="es-ES_tradnl" altLang="es-MX" sz="700" b="1" dirty="0"/>
          </a:p>
        </p:txBody>
      </p:sp>
      <p:sp>
        <p:nvSpPr>
          <p:cNvPr id="386" name="Line 371"/>
          <p:cNvSpPr>
            <a:spLocks noChangeShapeType="1"/>
          </p:cNvSpPr>
          <p:nvPr/>
        </p:nvSpPr>
        <p:spPr bwMode="auto">
          <a:xfrm>
            <a:off x="7787990" y="481472"/>
            <a:ext cx="0" cy="25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87" name="Text Box 376"/>
          <p:cNvSpPr txBox="1">
            <a:spLocks noChangeArrowheads="1"/>
          </p:cNvSpPr>
          <p:nvPr/>
        </p:nvSpPr>
        <p:spPr bwMode="auto">
          <a:xfrm>
            <a:off x="9432560" y="460234"/>
            <a:ext cx="1414593" cy="18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s-ES_tradnl" altLang="es-MX" sz="700" b="1" dirty="0" smtClean="0"/>
              <a:t>CÉDULA PROFESIONAL:</a:t>
            </a:r>
            <a:endParaRPr lang="es-ES_tradnl" altLang="es-MX" sz="700" b="1" dirty="0"/>
          </a:p>
        </p:txBody>
      </p:sp>
      <p:sp>
        <p:nvSpPr>
          <p:cNvPr id="388" name="Line 373"/>
          <p:cNvSpPr>
            <a:spLocks noChangeShapeType="1"/>
          </p:cNvSpPr>
          <p:nvPr/>
        </p:nvSpPr>
        <p:spPr bwMode="auto">
          <a:xfrm>
            <a:off x="3317524" y="481472"/>
            <a:ext cx="0" cy="25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89" name="Line 371"/>
          <p:cNvSpPr>
            <a:spLocks noChangeShapeType="1"/>
          </p:cNvSpPr>
          <p:nvPr/>
        </p:nvSpPr>
        <p:spPr bwMode="auto">
          <a:xfrm>
            <a:off x="9492103" y="481472"/>
            <a:ext cx="0" cy="25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cxnSp>
        <p:nvCxnSpPr>
          <p:cNvPr id="390" name="Conector recto 389"/>
          <p:cNvCxnSpPr/>
          <p:nvPr/>
        </p:nvCxnSpPr>
        <p:spPr bwMode="auto">
          <a:xfrm>
            <a:off x="3883317" y="3476625"/>
            <a:ext cx="268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3" name="Line 58"/>
          <p:cNvSpPr>
            <a:spLocks noChangeShapeType="1"/>
          </p:cNvSpPr>
          <p:nvPr/>
        </p:nvSpPr>
        <p:spPr bwMode="auto">
          <a:xfrm>
            <a:off x="4006053" y="1406489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9" name="Line 61"/>
          <p:cNvSpPr>
            <a:spLocks noChangeShapeType="1"/>
          </p:cNvSpPr>
          <p:nvPr/>
        </p:nvSpPr>
        <p:spPr bwMode="auto">
          <a:xfrm>
            <a:off x="6573805" y="1418872"/>
            <a:ext cx="0" cy="583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Office\Plantillas\Presentación en blanco.pot</Template>
  <TotalTime>2393</TotalTime>
  <Words>387</Words>
  <Application>Microsoft Office PowerPoint</Application>
  <PresentationFormat>Personalizado</PresentationFormat>
  <Paragraphs>182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Times New Roman</vt:lpstr>
      <vt:lpstr>Presentación en blanco</vt:lpstr>
      <vt:lpstr>Presentación de PowerPoint</vt:lpstr>
    </vt:vector>
  </TitlesOfParts>
  <Company>DGEI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Lic. Raul Wong Luna</dc:creator>
  <cp:lastModifiedBy>Alicia Mercado Sandoval</cp:lastModifiedBy>
  <cp:revision>151</cp:revision>
  <cp:lastPrinted>2016-09-30T20:41:53Z</cp:lastPrinted>
  <dcterms:created xsi:type="dcterms:W3CDTF">1999-08-26T18:48:18Z</dcterms:created>
  <dcterms:modified xsi:type="dcterms:W3CDTF">2016-10-06T18:54:42Z</dcterms:modified>
</cp:coreProperties>
</file>